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79" r:id="rId2"/>
  </p:sldMasterIdLst>
  <p:notesMasterIdLst>
    <p:notesMasterId r:id="rId14"/>
  </p:notesMasterIdLst>
  <p:handoutMasterIdLst>
    <p:handoutMasterId r:id="rId15"/>
  </p:handoutMasterIdLst>
  <p:sldIdLst>
    <p:sldId id="261" r:id="rId3"/>
    <p:sldId id="344" r:id="rId4"/>
    <p:sldId id="346" r:id="rId5"/>
    <p:sldId id="342" r:id="rId6"/>
    <p:sldId id="345" r:id="rId7"/>
    <p:sldId id="338" r:id="rId8"/>
    <p:sldId id="339" r:id="rId9"/>
    <p:sldId id="340" r:id="rId10"/>
    <p:sldId id="329" r:id="rId11"/>
    <p:sldId id="310" r:id="rId12"/>
    <p:sldId id="328" r:id="rId13"/>
  </p:sldIdLst>
  <p:sldSz cx="12192000" cy="6858000"/>
  <p:notesSz cx="6888163" cy="10018713"/>
  <p:defaultTextStyle>
    <a:defPPr>
      <a:defRPr lang="en-US"/>
    </a:defPPr>
    <a:lvl1pPr marL="0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6" autoAdjust="0"/>
    <p:restoredTop sz="94660" autoAdjust="0"/>
  </p:normalViewPr>
  <p:slideViewPr>
    <p:cSldViewPr snapToGrid="0">
      <p:cViewPr varScale="1">
        <p:scale>
          <a:sx n="94" d="100"/>
          <a:sy n="94" d="100"/>
        </p:scale>
        <p:origin x="84" y="33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 latinLnBrk="0">
              <a:defRPr kumimoji="1" lang="ja-JP" sz="1300"/>
            </a:lvl1pPr>
          </a:lstStyle>
          <a:p>
            <a:r>
              <a:rPr kumimoji="1" lang="zh-TW" altLang="en-US">
                <a:ea typeface="Meiryo UI" panose="020B0604030504040204" pitchFamily="50" charset="-128"/>
              </a:rPr>
              <a:t>共通教科「情報」</a:t>
            </a:r>
            <a:endParaRPr kumimoji="1" lang="ja-JP" dirty="0"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 latinLnBrk="0">
              <a:defRPr kumimoji="1" lang="ja-JP" sz="1300"/>
            </a:lvl1pPr>
          </a:lstStyle>
          <a:p>
            <a:fld id="{59041DB8-B66F-4DC8-A96E-33677E0F90FF}" type="datetimeFigureOut">
              <a:rPr kumimoji="1" lang="en-US" altLang="ja-JP" smtClean="0">
                <a:ea typeface="Meiryo UI" panose="020B0604030504040204" pitchFamily="50" charset="-128"/>
              </a:rPr>
              <a:t>1/27/2020</a:t>
            </a:fld>
            <a:endParaRPr kumimoji="1" lang="ja-JP" dirty="0"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 latinLnBrk="0">
              <a:defRPr kumimoji="1" lang="ja-JP" sz="1300"/>
            </a:lvl1pPr>
          </a:lstStyle>
          <a:p>
            <a:endParaRPr kumimoji="1" lang="ja-JP" dirty="0"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 latinLnBrk="0">
              <a:defRPr kumimoji="1" lang="ja-JP" sz="1300"/>
            </a:lvl1pPr>
          </a:lstStyle>
          <a:p>
            <a:fld id="{1604A0D4-B89B-4ADD-AF9E-38636B40EE4E}" type="slidenum">
              <a:rPr kumimoji="1" lang="ja-JP" smtClean="0">
                <a:ea typeface="Meiryo UI" panose="020B0604030504040204" pitchFamily="50" charset="-128"/>
              </a:rPr>
              <a:t>‹#›</a:t>
            </a:fld>
            <a:endParaRPr kumimoji="1" lang="ja-JP" dirty="0"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 latinLnBrk="0">
              <a:defRPr kumimoji="1" lang="ja-JP" sz="1300">
                <a:ea typeface="Meiryo UI" panose="020B0604030504040204" pitchFamily="50" charset="-128"/>
              </a:defRPr>
            </a:lvl1pPr>
          </a:lstStyle>
          <a:p>
            <a:r>
              <a:rPr lang="zh-TW" altLang="en-US"/>
              <a:t>共通教科「情報」</a:t>
            </a:r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 latinLnBrk="0">
              <a:defRPr kumimoji="1" lang="ja-JP" sz="1300">
                <a:ea typeface="Meiryo UI" panose="020B0604030504040204" pitchFamily="50" charset="-128"/>
              </a:defRPr>
            </a:lvl1pPr>
          </a:lstStyle>
          <a:p>
            <a:fld id="{DEB49C4A-65AC-492D-9701-81B46C3AD0E4}" type="datetimeFigureOut">
              <a:rPr lang="en-US" altLang="ja-JP" smtClean="0"/>
              <a:pPr/>
              <a:t>1/27/2020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kumimoji="1" lang="ja-JP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381316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dirty="0"/>
              <a:t>マスター テキストのスタイルを編集するには、ここをクリック</a:t>
            </a:r>
          </a:p>
          <a:p>
            <a:pPr lvl="1"/>
            <a:r>
              <a:rPr kumimoji="1" lang="ja-JP" dirty="0"/>
              <a:t>第 2 レベル</a:t>
            </a:r>
          </a:p>
          <a:p>
            <a:pPr lvl="2"/>
            <a:r>
              <a:rPr kumimoji="1" lang="ja-JP" dirty="0"/>
              <a:t>第 3 レベル</a:t>
            </a:r>
          </a:p>
          <a:p>
            <a:pPr lvl="3"/>
            <a:r>
              <a:rPr kumimoji="1" lang="ja-JP" dirty="0"/>
              <a:t>第 4 レベル</a:t>
            </a:r>
          </a:p>
          <a:p>
            <a:pPr lvl="4"/>
            <a:r>
              <a:rPr kumimoji="1" lang="ja-JP" dirty="0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 latinLnBrk="0">
              <a:defRPr kumimoji="1" lang="ja-JP" sz="1300"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 latinLnBrk="0">
              <a:defRPr kumimoji="1" lang="ja-JP" sz="1300">
                <a:ea typeface="Meiryo UI" panose="020B0604030504040204" pitchFamily="50" charset="-128"/>
              </a:defRPr>
            </a:lvl1pPr>
          </a:lstStyle>
          <a:p>
            <a:fld id="{82869989-EB00-4EE7-BCB5-25BDC5BB29F8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377" rtl="0" eaLnBrk="1" latinLnBrk="0" hangingPunct="1">
      <a:defRPr kumimoji="1" lang="ja-JP" sz="1200" kern="1200">
        <a:solidFill>
          <a:schemeClr val="tx1"/>
        </a:solidFill>
        <a:latin typeface="+mn-lt"/>
        <a:ea typeface="Meiryo UI" panose="020B0604030504040204" pitchFamily="50" charset="-128"/>
        <a:cs typeface="+mn-cs"/>
      </a:defRPr>
    </a:lvl1pPr>
    <a:lvl2pPr marL="457189" algn="l" defTabSz="914377" rtl="0" eaLnBrk="1" latinLnBrk="0" hangingPunct="1">
      <a:defRPr kumimoji="1" lang="ja-JP" sz="1200" kern="1200">
        <a:solidFill>
          <a:schemeClr val="tx1"/>
        </a:solidFill>
        <a:latin typeface="+mn-lt"/>
        <a:ea typeface="Meiryo UI" panose="020B0604030504040204" pitchFamily="50" charset="-128"/>
        <a:cs typeface="+mn-cs"/>
      </a:defRPr>
    </a:lvl2pPr>
    <a:lvl3pPr marL="914377" algn="l" defTabSz="914377" rtl="0" eaLnBrk="1" latinLnBrk="0" hangingPunct="1">
      <a:defRPr kumimoji="1" lang="ja-JP" sz="1200" kern="1200">
        <a:solidFill>
          <a:schemeClr val="tx1"/>
        </a:solidFill>
        <a:latin typeface="+mn-lt"/>
        <a:ea typeface="Meiryo UI" panose="020B0604030504040204" pitchFamily="50" charset="-128"/>
        <a:cs typeface="+mn-cs"/>
      </a:defRPr>
    </a:lvl3pPr>
    <a:lvl4pPr marL="1371566" algn="l" defTabSz="914377" rtl="0" eaLnBrk="1" latinLnBrk="0" hangingPunct="1">
      <a:defRPr kumimoji="1" lang="ja-JP" sz="1200" kern="1200">
        <a:solidFill>
          <a:schemeClr val="tx1"/>
        </a:solidFill>
        <a:latin typeface="+mn-lt"/>
        <a:ea typeface="Meiryo UI" panose="020B0604030504040204" pitchFamily="50" charset="-128"/>
        <a:cs typeface="+mn-cs"/>
      </a:defRPr>
    </a:lvl4pPr>
    <a:lvl5pPr marL="1828754" algn="l" defTabSz="914377" rtl="0" eaLnBrk="1" latinLnBrk="0" hangingPunct="1">
      <a:defRPr kumimoji="1" lang="ja-JP" sz="1200" kern="1200">
        <a:solidFill>
          <a:schemeClr val="tx1"/>
        </a:solidFill>
        <a:latin typeface="+mn-lt"/>
        <a:ea typeface="Meiryo UI" panose="020B0604030504040204" pitchFamily="50" charset="-128"/>
        <a:cs typeface="+mn-cs"/>
      </a:defRPr>
    </a:lvl5pPr>
    <a:lvl6pPr marL="2285943" algn="l" defTabSz="914377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ja-JP" smtClean="0"/>
              <a:pPr/>
              <a:t>1</a:t>
            </a:fld>
            <a:endParaRPr lang="en-US" altLang="ja-JP" dirty="0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zh-TW" altLang="en-US"/>
              <a:t>共通教科「情報」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5282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ja-JP" smtClean="0"/>
              <a:pPr/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14452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altLang="ja-JP" smtClean="0"/>
              <a:pPr/>
              <a:t>6</a:t>
            </a:fld>
            <a:endParaRPr lang="en-US" altLang="ja-JP" dirty="0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zh-TW" altLang="en-US"/>
              <a:t>共通教科「情報」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49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500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A9F0A21-B639-48E4-9772-C0F49F2209E9}" type="datetimeFigureOut">
              <a:rPr lang="ja-JP" altLang="en-US" smtClean="0">
                <a:solidFill>
                  <a:srgbClr val="EEECE1"/>
                </a:solidFill>
              </a:rPr>
              <a:pPr/>
              <a:t>2020/1/27</a:t>
            </a:fld>
            <a:endParaRPr lang="ja-JP" altLang="en-US">
              <a:solidFill>
                <a:srgbClr val="EEECE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7688D8-0B52-4362-8F85-32D669E8CE16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ja-JP" altLang="en-US">
              <a:solidFill>
                <a:srgbClr val="EEECE1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5600" spc="20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146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0A21-B639-48E4-9772-C0F49F2209E9}" type="datetimeFigureOut">
              <a:rPr lang="ja-JP" altLang="en-US" smtClean="0">
                <a:solidFill>
                  <a:srgbClr val="1F497D"/>
                </a:solidFill>
              </a:rPr>
              <a:pPr/>
              <a:t>2020/1/27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88D8-0B52-4362-8F85-32D669E8CE16}" type="slidenum">
              <a:rPr lang="ja-JP" altLang="en-US" smtClean="0">
                <a:solidFill>
                  <a:srgbClr val="1F497D"/>
                </a:solidFill>
              </a:rPr>
              <a:pPr/>
              <a:t>‹#›</a:t>
            </a:fld>
            <a:endParaRPr lang="ja-JP" alt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32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0A21-B639-48E4-9772-C0F49F2209E9}" type="datetimeFigureOut">
              <a:rPr lang="ja-JP" altLang="en-US" smtClean="0">
                <a:solidFill>
                  <a:srgbClr val="1F497D"/>
                </a:solidFill>
              </a:rPr>
              <a:pPr/>
              <a:t>2020/1/27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47688D8-0B52-4362-8F85-32D669E8CE16}" type="slidenum">
              <a:rPr lang="ja-JP" altLang="en-US" smtClean="0">
                <a:solidFill>
                  <a:srgbClr val="EEECE1"/>
                </a:solidFill>
              </a:rPr>
              <a:pPr/>
              <a:t>‹#›</a:t>
            </a:fld>
            <a:endParaRPr lang="ja-JP" altLang="en-US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244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0A21-B639-48E4-9772-C0F49F2209E9}" type="datetimeFigureOut">
              <a:rPr lang="ja-JP" altLang="en-US" smtClean="0">
                <a:solidFill>
                  <a:srgbClr val="1F497D"/>
                </a:solidFill>
              </a:rPr>
              <a:pPr/>
              <a:t>2020/1/27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88D8-0B52-4362-8F85-32D669E8CE16}" type="slidenum">
              <a:rPr lang="ja-JP" altLang="en-US" smtClean="0">
                <a:solidFill>
                  <a:srgbClr val="1F497D"/>
                </a:solidFill>
              </a:rPr>
              <a:pPr/>
              <a:t>‹#›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1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1" y="2892277"/>
            <a:ext cx="2133601" cy="1645920"/>
          </a:xfrm>
        </p:spPr>
        <p:txBody>
          <a:bodyPr anchor="ctr"/>
          <a:lstStyle>
            <a:lvl1pPr marL="0" indent="0">
              <a:buNone/>
              <a:defRPr sz="2700">
                <a:solidFill>
                  <a:schemeClr val="bg2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A9F0A21-B639-48E4-9772-C0F49F2209E9}" type="datetimeFigureOut">
              <a:rPr lang="ja-JP" altLang="en-US" smtClean="0"/>
              <a:pPr/>
              <a:t>2020/1/27</a:t>
            </a:fld>
            <a:endParaRPr lang="ja-JP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47688D8-0B52-4362-8F85-32D669E8CE16}" type="slidenum">
              <a:rPr lang="ja-JP" altLang="en-US" smtClean="0">
                <a:solidFill>
                  <a:srgbClr val="EEECE1"/>
                </a:solidFill>
              </a:rPr>
              <a:pPr/>
              <a:t>‹#›</a:t>
            </a:fld>
            <a:endParaRPr lang="ja-JP" altLang="en-US">
              <a:solidFill>
                <a:srgbClr val="EEECE1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5600" spc="20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07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0A21-B639-48E4-9772-C0F49F2209E9}" type="datetimeFigureOut">
              <a:rPr lang="ja-JP" altLang="en-US" smtClean="0">
                <a:solidFill>
                  <a:srgbClr val="1F497D"/>
                </a:solidFill>
              </a:rPr>
              <a:pPr/>
              <a:t>2020/1/27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88D8-0B52-4362-8F85-32D669E8CE16}" type="slidenum">
              <a:rPr lang="ja-JP" altLang="en-US" smtClean="0">
                <a:solidFill>
                  <a:srgbClr val="1F497D"/>
                </a:solidFill>
              </a:rPr>
              <a:pPr/>
              <a:t>‹#›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4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7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0">
                <a:solidFill>
                  <a:schemeClr val="tx2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722437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0">
                <a:solidFill>
                  <a:schemeClr val="tx2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438400"/>
            <a:ext cx="5389033" cy="36877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0A21-B639-48E4-9772-C0F49F2209E9}" type="datetimeFigureOut">
              <a:rPr lang="ja-JP" altLang="en-US" smtClean="0">
                <a:solidFill>
                  <a:srgbClr val="1F497D"/>
                </a:solidFill>
              </a:rPr>
              <a:pPr/>
              <a:t>2020/1/27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88D8-0B52-4362-8F85-32D669E8CE16}" type="slidenum">
              <a:rPr lang="ja-JP" altLang="en-US" smtClean="0">
                <a:solidFill>
                  <a:srgbClr val="1F497D"/>
                </a:solidFill>
              </a:rPr>
              <a:pPr/>
              <a:t>‹#›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23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0A21-B639-48E4-9772-C0F49F2209E9}" type="datetimeFigureOut">
              <a:rPr lang="ja-JP" altLang="en-US" smtClean="0">
                <a:solidFill>
                  <a:srgbClr val="1F497D"/>
                </a:solidFill>
              </a:rPr>
              <a:pPr/>
              <a:t>2020/1/27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88D8-0B52-4362-8F85-32D669E8CE16}" type="slidenum">
              <a:rPr lang="ja-JP" altLang="en-US" smtClean="0">
                <a:solidFill>
                  <a:srgbClr val="1F497D"/>
                </a:solidFill>
              </a:rPr>
              <a:pPr/>
              <a:t>‹#›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4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0A21-B639-48E4-9772-C0F49F2209E9}" type="datetimeFigureOut">
              <a:rPr lang="ja-JP" altLang="en-US" smtClean="0">
                <a:solidFill>
                  <a:srgbClr val="1F497D"/>
                </a:solidFill>
              </a:rPr>
              <a:pPr/>
              <a:t>2020/1/27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88D8-0B52-4362-8F85-32D669E8CE16}" type="slidenum">
              <a:rPr lang="ja-JP" altLang="en-US" smtClean="0">
                <a:solidFill>
                  <a:srgbClr val="1F497D"/>
                </a:solidFill>
              </a:rPr>
              <a:pPr/>
              <a:t>‹#›</a:t>
            </a:fld>
            <a:endParaRPr lang="ja-JP" alt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18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9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0A21-B639-48E4-9772-C0F49F2209E9}" type="datetimeFigureOut">
              <a:rPr lang="ja-JP" altLang="en-US" smtClean="0">
                <a:solidFill>
                  <a:srgbClr val="1F497D"/>
                </a:solidFill>
              </a:rPr>
              <a:pPr/>
              <a:t>2020/1/27</a:t>
            </a:fld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7688D8-0B52-4362-8F85-32D669E8CE16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700" spc="20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4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0A21-B639-48E4-9772-C0F49F2209E9}" type="datetimeFigureOut">
              <a:rPr lang="ja-JP" altLang="en-US" smtClean="0">
                <a:solidFill>
                  <a:srgbClr val="EEECE1"/>
                </a:solidFill>
              </a:rPr>
              <a:pPr/>
              <a:t>2020/1/27</a:t>
            </a:fld>
            <a:endParaRPr lang="ja-JP" altLang="en-US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88D8-0B52-4362-8F85-32D669E8CE16}" type="slidenum">
              <a:rPr lang="ja-JP" altLang="en-US" smtClean="0">
                <a:solidFill>
                  <a:srgbClr val="EEECE1"/>
                </a:solidFill>
              </a:rPr>
              <a:pPr/>
              <a:t>‹#›</a:t>
            </a:fld>
            <a:endParaRPr lang="ja-JP" altLang="en-US">
              <a:solidFill>
                <a:srgbClr val="EEECE1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700" spc="20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6575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1" y="152402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 defTabSz="1219170"/>
            <a:endParaRPr kumimoji="1" lang="en-US" sz="24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5"/>
          </a:xfrm>
          <a:prstGeom prst="rect">
            <a:avLst/>
          </a:prstGeom>
        </p:spPr>
        <p:txBody>
          <a:bodyPr vert="horz" lIns="121917" tIns="60958" rIns="121917" bIns="60958" rtlCol="0" anchor="ctr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719071"/>
            <a:ext cx="11210524" cy="4407408"/>
          </a:xfrm>
          <a:prstGeom prst="rect">
            <a:avLst/>
          </a:prstGeom>
        </p:spPr>
        <p:txBody>
          <a:bodyPr vert="horz" lIns="121917" tIns="60958" rIns="121917" bIns="60958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1"/>
            <a:ext cx="2844800" cy="27432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1500">
                <a:solidFill>
                  <a:schemeClr val="tx2"/>
                </a:solidFill>
              </a:defRPr>
            </a:lvl1pPr>
          </a:lstStyle>
          <a:p>
            <a:pPr defTabSz="1219170"/>
            <a:fld id="{BA9F0A21-B639-48E4-9772-C0F49F2209E9}" type="datetimeFigureOut">
              <a:rPr kumimoji="1" lang="ja-JP" altLang="en-US" smtClean="0">
                <a:solidFill>
                  <a:srgbClr val="1F497D"/>
                </a:solidFill>
              </a:rPr>
              <a:pPr defTabSz="1219170"/>
              <a:t>2020/1/27</a:t>
            </a:fld>
            <a:endParaRPr kumimoji="1" lang="ja-JP" alt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1"/>
            <a:ext cx="4470400" cy="27432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1500">
                <a:solidFill>
                  <a:schemeClr val="tx2"/>
                </a:solidFill>
              </a:defRPr>
            </a:lvl1pPr>
          </a:lstStyle>
          <a:p>
            <a:pPr defTabSz="1219170"/>
            <a:endParaRPr kumimoji="1" lang="ja-JP" alt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121917" tIns="60958" rIns="121917" bIns="60958" rtlCol="0" anchor="ctr"/>
          <a:lstStyle>
            <a:lvl1pPr algn="ctr">
              <a:defRPr sz="1500">
                <a:solidFill>
                  <a:schemeClr val="tx2"/>
                </a:solidFill>
              </a:defRPr>
            </a:lvl1pPr>
          </a:lstStyle>
          <a:p>
            <a:pPr defTabSz="1219170"/>
            <a:fld id="{047688D8-0B52-4362-8F85-32D669E8CE16}" type="slidenum">
              <a:rPr kumimoji="1" lang="ja-JP" altLang="en-US" smtClean="0">
                <a:solidFill>
                  <a:srgbClr val="1F497D"/>
                </a:solidFill>
              </a:rPr>
              <a:pPr defTabSz="1219170"/>
              <a:t>‹#›</a:t>
            </a:fld>
            <a:endParaRPr kumimoji="1" lang="ja-JP" alt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95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kumimoji="1" sz="4300" kern="1200" cap="all" spc="267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365751" indent="-304792" algn="l" defTabSz="121917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kumimoji="1" sz="2700" kern="1200" spc="200" baseline="0">
          <a:solidFill>
            <a:schemeClr val="tx2"/>
          </a:solidFill>
          <a:latin typeface="+mn-lt"/>
          <a:ea typeface="+mn-ea"/>
          <a:cs typeface="+mn-cs"/>
        </a:defRPr>
      </a:lvl1pPr>
      <a:lvl2pPr marL="731502" indent="-243834" algn="l" defTabSz="121917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kumimoji="1" sz="2400" kern="1200" spc="133" baseline="0">
          <a:solidFill>
            <a:schemeClr val="tx2"/>
          </a:solidFill>
          <a:latin typeface="+mn-lt"/>
          <a:ea typeface="+mn-ea"/>
          <a:cs typeface="+mn-cs"/>
        </a:defRPr>
      </a:lvl2pPr>
      <a:lvl3pPr marL="1097253" indent="-243834" algn="l" defTabSz="121917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kumimoji="1" sz="2100" kern="1200" spc="133" baseline="0">
          <a:solidFill>
            <a:schemeClr val="tx2"/>
          </a:solidFill>
          <a:latin typeface="+mn-lt"/>
          <a:ea typeface="+mn-ea"/>
          <a:cs typeface="+mn-cs"/>
        </a:defRPr>
      </a:lvl3pPr>
      <a:lvl4pPr marL="1463003" indent="-243834" algn="l" defTabSz="121917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kumimoji="1" sz="1900" kern="1200">
          <a:solidFill>
            <a:schemeClr val="tx2"/>
          </a:solidFill>
          <a:latin typeface="+mn-lt"/>
          <a:ea typeface="+mn-ea"/>
          <a:cs typeface="+mn-cs"/>
        </a:defRPr>
      </a:lvl4pPr>
      <a:lvl5pPr marL="1706837" indent="-243834" algn="l" defTabSz="121917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kumimoji="1" sz="1700" kern="1200" spc="133" baseline="0">
          <a:solidFill>
            <a:schemeClr val="tx2"/>
          </a:solidFill>
          <a:latin typeface="+mn-lt"/>
          <a:ea typeface="+mn-ea"/>
          <a:cs typeface="+mn-cs"/>
        </a:defRPr>
      </a:lvl5pPr>
      <a:lvl6pPr marL="2072588" indent="-243834" algn="l" defTabSz="121917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438339" indent="-243834" algn="l" defTabSz="121917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804090" indent="-243834" algn="l" defTabSz="121917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3169841" indent="-243834" algn="l" defTabSz="121917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body" idx="1"/>
          </p:nvPr>
        </p:nvSpPr>
        <p:spPr>
          <a:xfrm>
            <a:off x="9550401" y="2674563"/>
            <a:ext cx="2133601" cy="1645920"/>
          </a:xfrm>
        </p:spPr>
        <p:txBody>
          <a:bodyPr>
            <a:normAutofit/>
          </a:bodyPr>
          <a:lstStyle/>
          <a:p>
            <a:pPr algn="ctr"/>
            <a:r>
              <a:rPr lang="ja-JP" altLang="en-US" sz="4400" dirty="0"/>
              <a:t>第</a:t>
            </a:r>
            <a:r>
              <a:rPr lang="en-US" altLang="ja-JP" sz="4400" dirty="0"/>
              <a:t>15</a:t>
            </a:r>
            <a:r>
              <a:rPr lang="ja-JP" altLang="en-US" sz="4400" dirty="0"/>
              <a:t>回</a:t>
            </a:r>
            <a:endParaRPr lang="en-US" altLang="ja-JP" sz="4400" dirty="0"/>
          </a:p>
          <a:p>
            <a:pPr algn="ctr"/>
            <a:r>
              <a:rPr lang="ja-JP" altLang="en-US" sz="2800"/>
              <a:t>総括</a:t>
            </a:r>
            <a:endParaRPr lang="ja-JP" altLang="en-US" sz="28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9943" y="2471363"/>
            <a:ext cx="8432800" cy="1645920"/>
          </a:xfrm>
        </p:spPr>
        <p:txBody>
          <a:bodyPr>
            <a:normAutofit/>
          </a:bodyPr>
          <a:lstStyle/>
          <a:p>
            <a:pPr algn="ctr"/>
            <a:r>
              <a:rPr lang="ja-JP" altLang="en-US" sz="7200" dirty="0"/>
              <a:t>教職実践演習</a:t>
            </a:r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「情報」の教員になるために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教員免許</a:t>
            </a:r>
            <a:endParaRPr kumimoji="1" lang="en-US" altLang="ja-JP" dirty="0"/>
          </a:p>
          <a:p>
            <a:pPr lvl="1"/>
            <a:r>
              <a:rPr lang="ja-JP" altLang="en-US" dirty="0"/>
              <a:t>自治体によっては</a:t>
            </a:r>
            <a:r>
              <a:rPr lang="en-US" altLang="ja-JP" dirty="0"/>
              <a:t>2</a:t>
            </a:r>
            <a:r>
              <a:rPr lang="ja-JP" altLang="en-US" dirty="0"/>
              <a:t>教科の免許が必要</a:t>
            </a:r>
            <a:endParaRPr lang="en-US" altLang="ja-JP" dirty="0"/>
          </a:p>
          <a:p>
            <a:r>
              <a:rPr kumimoji="1" lang="ja-JP" altLang="en-US" dirty="0"/>
              <a:t>専門性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情報リテラシー</a:t>
            </a:r>
            <a:endParaRPr kumimoji="1" lang="en-US" altLang="ja-JP" dirty="0"/>
          </a:p>
          <a:p>
            <a:pPr lvl="2"/>
            <a:r>
              <a:rPr lang="ja-JP" altLang="en-US" dirty="0"/>
              <a:t>メディアリテラシー</a:t>
            </a:r>
            <a:endParaRPr lang="en-US" altLang="ja-JP" dirty="0"/>
          </a:p>
          <a:p>
            <a:pPr lvl="2"/>
            <a:r>
              <a:rPr kumimoji="1" lang="ja-JP" altLang="en-US" dirty="0"/>
              <a:t>コンピュータリテラシー</a:t>
            </a:r>
            <a:endParaRPr kumimoji="1" lang="en-US" altLang="ja-JP" dirty="0"/>
          </a:p>
          <a:p>
            <a:r>
              <a:rPr lang="ja-JP" altLang="en-US" dirty="0"/>
              <a:t>コンプライアンス</a:t>
            </a:r>
            <a:endParaRPr lang="en-US" altLang="ja-JP" dirty="0"/>
          </a:p>
          <a:p>
            <a:r>
              <a:rPr lang="ja-JP" altLang="en-US" dirty="0"/>
              <a:t>コミュニケーション能力</a:t>
            </a:r>
            <a:endParaRPr lang="en-US" altLang="ja-JP" dirty="0"/>
          </a:p>
          <a:p>
            <a:r>
              <a:rPr lang="ja-JP" altLang="en-US" dirty="0"/>
              <a:t>情報教育とは？</a:t>
            </a:r>
            <a:endParaRPr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5930900" y="4298731"/>
            <a:ext cx="5105400" cy="1636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/>
              <a:t>リテラシー</a:t>
            </a:r>
            <a:r>
              <a:rPr lang="ja-JP" altLang="en-US" sz="2400" dirty="0"/>
              <a:t>とは</a:t>
            </a:r>
            <a:endParaRPr lang="en-US" altLang="ja-JP" sz="2400" dirty="0"/>
          </a:p>
          <a:p>
            <a:pPr algn="ctr"/>
            <a:r>
              <a:rPr lang="ja-JP" altLang="en-US" sz="3200" dirty="0"/>
              <a:t>知識があり、操ることの出来る能力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809054" y="2900741"/>
            <a:ext cx="6132442" cy="95410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21917" tIns="60958" rIns="121917" bIns="60958" rtlCol="0">
            <a:spAutoFit/>
          </a:bodyPr>
          <a:lstStyle/>
          <a:p>
            <a:r>
              <a:rPr lang="ja-JP" altLang="en-US" sz="2700" dirty="0">
                <a:solidFill>
                  <a:srgbClr val="FF0000"/>
                </a:solidFill>
              </a:rPr>
              <a:t>情報機器やネットワークを活用して、</a:t>
            </a:r>
            <a:endParaRPr lang="en-US" altLang="ja-JP" sz="2700" dirty="0">
              <a:solidFill>
                <a:srgbClr val="FF0000"/>
              </a:solidFill>
            </a:endParaRPr>
          </a:p>
          <a:p>
            <a:r>
              <a:rPr lang="ja-JP" altLang="en-US" sz="2700" dirty="0">
                <a:solidFill>
                  <a:srgbClr val="FF0000"/>
                </a:solidFill>
              </a:rPr>
              <a:t>情報・データを管理、活用する能力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6" name="右矢印 5"/>
          <p:cNvSpPr/>
          <p:nvPr/>
        </p:nvSpPr>
        <p:spPr>
          <a:xfrm>
            <a:off x="3657600" y="3205656"/>
            <a:ext cx="1103829" cy="3573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586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sz="3600" dirty="0"/>
              <a:t>内容：理想の教師像</a:t>
            </a:r>
            <a:endParaRPr kumimoji="1" lang="en-US" altLang="ja-JP" sz="3600" dirty="0"/>
          </a:p>
          <a:p>
            <a:pPr lvl="1"/>
            <a:r>
              <a:rPr lang="ja-JP" altLang="en-US" sz="3300" dirty="0"/>
              <a:t>情報科教員</a:t>
            </a:r>
            <a:endParaRPr lang="en-US" altLang="ja-JP" sz="3300" dirty="0"/>
          </a:p>
          <a:p>
            <a:pPr lvl="1"/>
            <a:r>
              <a:rPr lang="ja-JP" altLang="en-US" sz="3300" dirty="0"/>
              <a:t>クラス担任</a:t>
            </a:r>
            <a:endParaRPr lang="en-US" altLang="ja-JP" sz="3300" dirty="0"/>
          </a:p>
          <a:p>
            <a:pPr lvl="1"/>
            <a:r>
              <a:rPr lang="ja-JP" altLang="en-US" sz="3300" dirty="0"/>
              <a:t>校務分掌</a:t>
            </a:r>
            <a:endParaRPr lang="en-US" altLang="ja-JP" sz="3300" dirty="0"/>
          </a:p>
          <a:p>
            <a:pPr lvl="1"/>
            <a:r>
              <a:rPr lang="ja-JP" altLang="en-US" sz="3300" dirty="0"/>
              <a:t>部活動顧問</a:t>
            </a:r>
            <a:endParaRPr lang="en-US" altLang="ja-JP" sz="3300" dirty="0"/>
          </a:p>
          <a:p>
            <a:pPr lvl="1"/>
            <a:r>
              <a:rPr lang="ja-JP" altLang="en-US" sz="3300" dirty="0"/>
              <a:t>その他の視点から</a:t>
            </a:r>
            <a:endParaRPr lang="en-US" altLang="ja-JP" sz="3300" dirty="0"/>
          </a:p>
          <a:p>
            <a:r>
              <a:rPr kumimoji="1" lang="en-US" altLang="ja-JP" sz="3700" dirty="0"/>
              <a:t>A4</a:t>
            </a:r>
            <a:r>
              <a:rPr lang="ja-JP" altLang="en-US" sz="3700" dirty="0"/>
              <a:t>縦</a:t>
            </a:r>
            <a:endParaRPr kumimoji="1" lang="en-US" altLang="ja-JP" sz="3700" dirty="0"/>
          </a:p>
          <a:p>
            <a:r>
              <a:rPr lang="ja-JP" altLang="en-US" sz="3600" dirty="0"/>
              <a:t>本日中に印刷をして提出。</a:t>
            </a:r>
            <a:endParaRPr lang="en-US" altLang="ja-JP" sz="3600" dirty="0"/>
          </a:p>
          <a:p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800" dirty="0"/>
              <a:t>第</a:t>
            </a:r>
            <a:r>
              <a:rPr kumimoji="1" lang="en-US" altLang="ja-JP" sz="4800" dirty="0"/>
              <a:t>15</a:t>
            </a:r>
            <a:r>
              <a:rPr kumimoji="1" lang="ja-JP" altLang="en-US" sz="4800" dirty="0"/>
              <a:t>回課題</a:t>
            </a:r>
          </a:p>
        </p:txBody>
      </p:sp>
    </p:spTree>
    <p:extLst>
      <p:ext uri="{BB962C8B-B14F-4D97-AF65-F5344CB8AC3E}">
        <p14:creationId xmlns:p14="http://schemas.microsoft.com/office/powerpoint/2010/main" val="310818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7892198"/>
              </p:ext>
            </p:extLst>
          </p:nvPr>
        </p:nvGraphicFramePr>
        <p:xfrm>
          <a:off x="508000" y="1719263"/>
          <a:ext cx="11210381" cy="431577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16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3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89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9296">
                <a:tc>
                  <a:txBody>
                    <a:bodyPr/>
                    <a:lstStyle/>
                    <a:p>
                      <a:r>
                        <a:rPr kumimoji="1" lang="ja-JP" altLang="en-US" sz="3200" dirty="0"/>
                        <a:t>回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200" dirty="0"/>
                        <a:t>日時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200" dirty="0"/>
                        <a:t>授業内容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296"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11</a:t>
                      </a:r>
                      <a:endParaRPr kumimoji="1" lang="ja-JP" altLang="en-US" sz="2800" dirty="0"/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12</a:t>
                      </a:r>
                      <a:r>
                        <a:rPr kumimoji="1" lang="ja-JP" altLang="en-US" sz="2800" dirty="0"/>
                        <a:t>月</a:t>
                      </a:r>
                      <a:r>
                        <a:rPr kumimoji="1" lang="en-US" altLang="ja-JP" sz="2800" dirty="0"/>
                        <a:t>9</a:t>
                      </a:r>
                      <a:r>
                        <a:rPr kumimoji="1" lang="ja-JP" altLang="en-US" sz="2800" dirty="0"/>
                        <a:t>日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教科「情報」の固有性と実践課題①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296"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12</a:t>
                      </a:r>
                      <a:endParaRPr kumimoji="1" lang="ja-JP" altLang="en-US" sz="2800" dirty="0"/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12</a:t>
                      </a:r>
                      <a:r>
                        <a:rPr kumimoji="1" lang="ja-JP" altLang="en-US" sz="2800" dirty="0"/>
                        <a:t>月</a:t>
                      </a:r>
                      <a:r>
                        <a:rPr kumimoji="1" lang="en-US" altLang="ja-JP" sz="2800" dirty="0"/>
                        <a:t>16</a:t>
                      </a:r>
                      <a:r>
                        <a:rPr kumimoji="1" lang="ja-JP" altLang="en-US" sz="2800" dirty="0"/>
                        <a:t>日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/>
                        <a:t>教科「情報」の固有性と実践課題②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296"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13</a:t>
                      </a:r>
                      <a:endParaRPr kumimoji="1" lang="ja-JP" altLang="en-US" sz="2800" dirty="0"/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12</a:t>
                      </a:r>
                      <a:r>
                        <a:rPr kumimoji="1" lang="ja-JP" altLang="en-US" sz="2800" dirty="0"/>
                        <a:t>月</a:t>
                      </a:r>
                      <a:r>
                        <a:rPr kumimoji="1" lang="en-US" altLang="ja-JP" sz="2800" dirty="0"/>
                        <a:t>23</a:t>
                      </a:r>
                      <a:r>
                        <a:rPr kumimoji="1" lang="ja-JP" altLang="en-US" sz="2800" dirty="0"/>
                        <a:t>日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模擬授業とカンファレンス①（演習）「社会と情報」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296"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14</a:t>
                      </a:r>
                      <a:endParaRPr kumimoji="1" lang="ja-JP" altLang="en-US" sz="2800" dirty="0"/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1</a:t>
                      </a:r>
                      <a:r>
                        <a:rPr kumimoji="1" lang="ja-JP" altLang="en-US" sz="2800" dirty="0"/>
                        <a:t>月</a:t>
                      </a:r>
                      <a:r>
                        <a:rPr kumimoji="1" lang="en-US" altLang="ja-JP" sz="2800" dirty="0"/>
                        <a:t>20</a:t>
                      </a:r>
                      <a:r>
                        <a:rPr kumimoji="1" lang="ja-JP" altLang="en-US" sz="2800" dirty="0"/>
                        <a:t>日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模擬授業とカンファレンス②（演習）「情報の科学」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9296"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15</a:t>
                      </a:r>
                      <a:endParaRPr kumimoji="1" lang="ja-JP" altLang="en-US" sz="2800" dirty="0"/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1</a:t>
                      </a:r>
                      <a:r>
                        <a:rPr kumimoji="1" lang="ja-JP" altLang="en-US" sz="2800" dirty="0"/>
                        <a:t>月</a:t>
                      </a:r>
                      <a:r>
                        <a:rPr kumimoji="1" lang="en-US" altLang="ja-JP" sz="2800" dirty="0"/>
                        <a:t>27</a:t>
                      </a:r>
                      <a:r>
                        <a:rPr kumimoji="1" lang="ja-JP" altLang="en-US" sz="2800" dirty="0"/>
                        <a:t>日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/>
                        <a:t>総括</a:t>
                      </a:r>
                    </a:p>
                  </a:txBody>
                  <a:tcPr marL="90695" marR="906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400" dirty="0"/>
              <a:t>シラバス</a:t>
            </a:r>
            <a:endParaRPr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99971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08001" y="1719070"/>
            <a:ext cx="11210524" cy="4933977"/>
          </a:xfrm>
        </p:spPr>
        <p:txBody>
          <a:bodyPr>
            <a:normAutofit/>
          </a:bodyPr>
          <a:lstStyle/>
          <a:p>
            <a:r>
              <a:rPr lang="ja-JP" altLang="en-US" dirty="0"/>
              <a:t>第</a:t>
            </a:r>
            <a:r>
              <a:rPr lang="en-US" altLang="ja-JP" dirty="0"/>
              <a:t>1</a:t>
            </a:r>
            <a:r>
              <a:rPr lang="ja-JP" altLang="en-US" dirty="0"/>
              <a:t>問</a:t>
            </a:r>
            <a:r>
              <a:rPr lang="en-US" altLang="ja-JP" dirty="0"/>
              <a:t>(</a:t>
            </a:r>
            <a:r>
              <a:rPr lang="ja-JP" altLang="en-US" dirty="0"/>
              <a:t>問</a:t>
            </a:r>
            <a:r>
              <a:rPr lang="en-US" altLang="ja-JP" dirty="0"/>
              <a:t>2)</a:t>
            </a:r>
          </a:p>
          <a:p>
            <a:r>
              <a:rPr lang="ja-JP" altLang="en-US" dirty="0"/>
              <a:t>［ナニ］</a:t>
            </a:r>
            <a:r>
              <a:rPr lang="en-US" altLang="ja-JP" dirty="0"/>
              <a:t>10</a:t>
            </a:r>
            <a:r>
              <a:rPr lang="ja-JP" altLang="en-US" dirty="0"/>
              <a:t>進数</a:t>
            </a:r>
            <a:r>
              <a:rPr lang="en-US" altLang="ja-JP" dirty="0"/>
              <a:t>6</a:t>
            </a:r>
            <a:r>
              <a:rPr lang="ja-JP" altLang="en-US" dirty="0"/>
              <a:t>を</a:t>
            </a:r>
            <a:r>
              <a:rPr lang="en-US" altLang="ja-JP" dirty="0"/>
              <a:t>3</a:t>
            </a:r>
            <a:r>
              <a:rPr lang="ja-JP" altLang="en-US" dirty="0"/>
              <a:t>進数へ</a:t>
            </a:r>
            <a:endParaRPr lang="en-US" altLang="ja-JP" dirty="0"/>
          </a:p>
          <a:p>
            <a:r>
              <a:rPr lang="ja-JP" altLang="en-US" dirty="0"/>
              <a:t>［ヌネ］</a:t>
            </a:r>
            <a:r>
              <a:rPr kumimoji="1" lang="en-US" altLang="ja-JP" dirty="0"/>
              <a:t>3</a:t>
            </a:r>
            <a:r>
              <a:rPr kumimoji="1" lang="ja-JP" altLang="en-US" dirty="0"/>
              <a:t>進数</a:t>
            </a:r>
            <a:r>
              <a:rPr kumimoji="1" lang="en-US" altLang="ja-JP" dirty="0"/>
              <a:t>2012</a:t>
            </a:r>
            <a:r>
              <a:rPr lang="ja-JP" altLang="en-US" dirty="0"/>
              <a:t>について</a:t>
            </a:r>
            <a:endParaRPr lang="en-US" altLang="ja-JP" dirty="0"/>
          </a:p>
          <a:p>
            <a:pPr marL="944868" lvl="1" indent="-457200">
              <a:buFont typeface="+mj-lt"/>
              <a:buAutoNum type="arabicPeriod"/>
            </a:pPr>
            <a:r>
              <a:rPr kumimoji="1" lang="en-US" altLang="ja-JP" dirty="0"/>
              <a:t>10</a:t>
            </a:r>
            <a:r>
              <a:rPr kumimoji="1" lang="ja-JP" altLang="en-US" dirty="0"/>
              <a:t>進数へ</a:t>
            </a:r>
            <a:endParaRPr kumimoji="1" lang="en-US" altLang="ja-JP" dirty="0"/>
          </a:p>
          <a:p>
            <a:pPr marL="944868" lvl="1" indent="-457200">
              <a:buFont typeface="+mj-lt"/>
              <a:buAutoNum type="arabicPeriod"/>
            </a:pPr>
            <a:r>
              <a:rPr lang="en-US" altLang="ja-JP" dirty="0"/>
              <a:t>2</a:t>
            </a:r>
            <a:r>
              <a:rPr lang="ja-JP" altLang="en-US" dirty="0"/>
              <a:t>進数へ</a:t>
            </a:r>
            <a:endParaRPr lang="en-US" altLang="ja-JP" dirty="0"/>
          </a:p>
          <a:p>
            <a:pPr marL="944868" lvl="1" indent="-457200">
              <a:buFont typeface="+mj-lt"/>
              <a:buAutoNum type="arabicPeriod"/>
            </a:pPr>
            <a:r>
              <a:rPr lang="en-US" altLang="ja-JP" dirty="0"/>
              <a:t>16</a:t>
            </a:r>
            <a:r>
              <a:rPr lang="ja-JP" altLang="en-US" dirty="0"/>
              <a:t>進数へ</a:t>
            </a:r>
            <a:endParaRPr lang="en-US" altLang="ja-JP" dirty="0"/>
          </a:p>
          <a:p>
            <a:pPr marL="944868" lvl="1" indent="-457200">
              <a:buFont typeface="+mj-lt"/>
              <a:buAutoNum type="arabicPeriod"/>
            </a:pPr>
            <a:r>
              <a:rPr kumimoji="1" lang="en-US" altLang="ja-JP" dirty="0"/>
              <a:t>8</a:t>
            </a:r>
            <a:r>
              <a:rPr kumimoji="1" lang="ja-JP" altLang="en-US" dirty="0"/>
              <a:t>進数へ</a:t>
            </a:r>
            <a:endParaRPr kumimoji="1" lang="en-US" altLang="ja-JP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「</a:t>
            </a:r>
            <a:r>
              <a:rPr kumimoji="1" lang="ja-JP" altLang="en-US" dirty="0"/>
              <a:t>情報関係基礎」より基数変換</a:t>
            </a:r>
          </a:p>
        </p:txBody>
      </p:sp>
    </p:spTree>
    <p:extLst>
      <p:ext uri="{BB962C8B-B14F-4D97-AF65-F5344CB8AC3E}">
        <p14:creationId xmlns:p14="http://schemas.microsoft.com/office/powerpoint/2010/main" val="1926658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219075" y="1581150"/>
            <a:ext cx="11791950" cy="5276850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マークテスト</a:t>
            </a:r>
            <a:r>
              <a:rPr kumimoji="1" lang="ja-JP" altLang="en-US"/>
              <a:t>問題の採点をエクセルで</a:t>
            </a:r>
            <a:endParaRPr kumimoji="1" lang="en-US" altLang="ja-JP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課題採点シート</a:t>
            </a:r>
            <a:endParaRPr kumimoji="1" lang="ja-JP" altLang="en-US" dirty="0"/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449291"/>
              </p:ext>
            </p:extLst>
          </p:nvPr>
        </p:nvGraphicFramePr>
        <p:xfrm>
          <a:off x="664834" y="2232557"/>
          <a:ext cx="3332821" cy="41148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720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1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正解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配点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備考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8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a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6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d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7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851520"/>
              </p:ext>
            </p:extLst>
          </p:nvPr>
        </p:nvGraphicFramePr>
        <p:xfrm>
          <a:off x="7966805" y="2232557"/>
          <a:ext cx="3631015" cy="41148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71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1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正解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配点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備考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9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2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2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2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3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2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完解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0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5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3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完解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9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735841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8939036" y="1676928"/>
            <a:ext cx="2908617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※R02_1</a:t>
            </a:r>
            <a:r>
              <a:rPr kumimoji="1" lang="ja-JP" altLang="en-US" dirty="0"/>
              <a:t>解答シート</a:t>
            </a:r>
            <a:r>
              <a:rPr kumimoji="1" lang="en-US" altLang="ja-JP" dirty="0"/>
              <a:t>.xlsx</a:t>
            </a:r>
            <a:endParaRPr kumimoji="1" lang="ja-JP" altLang="en-US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727202"/>
              </p:ext>
            </p:extLst>
          </p:nvPr>
        </p:nvGraphicFramePr>
        <p:xfrm>
          <a:off x="4093834" y="2232557"/>
          <a:ext cx="3332821" cy="41148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720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1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正解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配点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備考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5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c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5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b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786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2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完解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423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330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6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649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1627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xfrm>
            <a:off x="508001" y="1719070"/>
            <a:ext cx="11210524" cy="4933977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数式の入力</a:t>
            </a:r>
            <a:endParaRPr kumimoji="1" lang="en-US" altLang="ja-JP" dirty="0"/>
          </a:p>
          <a:p>
            <a:r>
              <a:rPr kumimoji="1" lang="ja-JP" altLang="en-US" dirty="0"/>
              <a:t>数式のコピー</a:t>
            </a:r>
            <a:endParaRPr kumimoji="1" lang="en-US" altLang="ja-JP" dirty="0"/>
          </a:p>
          <a:p>
            <a:pPr lvl="1"/>
            <a:r>
              <a:rPr lang="ja-JP" altLang="en-US" dirty="0"/>
              <a:t>相対参照</a:t>
            </a:r>
            <a:endParaRPr lang="en-US" altLang="ja-JP" dirty="0"/>
          </a:p>
          <a:p>
            <a:pPr lvl="1"/>
            <a:r>
              <a:rPr kumimoji="1" lang="ja-JP" altLang="en-US" dirty="0"/>
              <a:t>絶対参照</a:t>
            </a:r>
            <a:endParaRPr kumimoji="1" lang="en-US" altLang="ja-JP" dirty="0"/>
          </a:p>
          <a:p>
            <a:r>
              <a:rPr lang="ja-JP" altLang="en-US" dirty="0"/>
              <a:t>関数の使い方</a:t>
            </a:r>
            <a:endParaRPr lang="en-US" altLang="ja-JP" dirty="0"/>
          </a:p>
          <a:p>
            <a:pPr lvl="1"/>
            <a:r>
              <a:rPr kumimoji="1" lang="en-US" altLang="ja-JP" dirty="0"/>
              <a:t>SUM</a:t>
            </a:r>
            <a:r>
              <a:rPr kumimoji="1" lang="ja-JP" altLang="en-US" dirty="0"/>
              <a:t>、</a:t>
            </a:r>
            <a:r>
              <a:rPr kumimoji="1" lang="en-US" altLang="ja-JP" dirty="0"/>
              <a:t>AVERAGE</a:t>
            </a:r>
          </a:p>
          <a:p>
            <a:pPr lvl="1"/>
            <a:r>
              <a:rPr kumimoji="1" lang="en-US" altLang="ja-JP" dirty="0"/>
              <a:t>SUMIF</a:t>
            </a:r>
          </a:p>
          <a:p>
            <a:pPr lvl="1"/>
            <a:r>
              <a:rPr lang="en-US" altLang="ja-JP" dirty="0"/>
              <a:t>VLOOKUP</a:t>
            </a:r>
          </a:p>
          <a:p>
            <a:pPr lvl="1"/>
            <a:r>
              <a:rPr kumimoji="1" lang="en-US" altLang="ja-JP" dirty="0"/>
              <a:t>IF</a:t>
            </a:r>
          </a:p>
          <a:p>
            <a:pPr lvl="1"/>
            <a:r>
              <a:rPr lang="en-US" altLang="ja-JP" dirty="0"/>
              <a:t>AND</a:t>
            </a:r>
            <a:r>
              <a:rPr lang="ja-JP" altLang="en-US" dirty="0"/>
              <a:t>、</a:t>
            </a:r>
            <a:r>
              <a:rPr kumimoji="1" lang="en-US" altLang="ja-JP" dirty="0"/>
              <a:t>OR</a:t>
            </a:r>
          </a:p>
          <a:p>
            <a:pPr lvl="1"/>
            <a:endParaRPr kumimoji="1" lang="en-US" altLang="ja-JP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「</a:t>
            </a:r>
            <a:r>
              <a:rPr kumimoji="1" lang="ja-JP" altLang="en-US" dirty="0"/>
              <a:t>情報関係基礎」エクセルの問題</a:t>
            </a:r>
          </a:p>
        </p:txBody>
      </p:sp>
    </p:spTree>
    <p:extLst>
      <p:ext uri="{BB962C8B-B14F-4D97-AF65-F5344CB8AC3E}">
        <p14:creationId xmlns:p14="http://schemas.microsoft.com/office/powerpoint/2010/main" val="3769418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485421" y="2235673"/>
            <a:ext cx="1139049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情報及び情報技術を活用するための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知識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と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技能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を習得させ，情報に関する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科学的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な見方や考え方を養うとともに，社会の中で情報及び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情報技術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が果たしている役割や影響を理解させ，社会の情報化の進展に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主体的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に対応できる能力と態度を育てる。</a:t>
            </a:r>
            <a:endParaRPr lang="ja-JP" altLang="en-US" sz="4000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共通教科情報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8032970" y="2373661"/>
            <a:ext cx="1049867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ア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9410214" y="2373661"/>
            <a:ext cx="1004711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イ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995626" y="2993800"/>
            <a:ext cx="1532421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ウ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6027842" y="3599597"/>
            <a:ext cx="2025359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エ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9971133" y="4202374"/>
            <a:ext cx="1530642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オ</a:t>
            </a:r>
          </a:p>
        </p:txBody>
      </p:sp>
    </p:spTree>
    <p:extLst>
      <p:ext uri="{BB962C8B-B14F-4D97-AF65-F5344CB8AC3E}">
        <p14:creationId xmlns:p14="http://schemas.microsoft.com/office/powerpoint/2010/main" val="139847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428977" y="1783367"/>
            <a:ext cx="1063413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情報の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特徴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と情報化が社会に及ぼす影響を理解させ，情報機器や情報通信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ネットワーク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などを適切に活用して情報を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収集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，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処理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，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表現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するとともに効果的に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コミュニケーション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を行う能力を養い，情報社会に積極的に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参画する態度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を育てる。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社会と情報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964267" y="1922106"/>
            <a:ext cx="1038578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ア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5880807" y="2527931"/>
            <a:ext cx="2189545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イ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3598261" y="3143386"/>
            <a:ext cx="1011353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ウ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4886095" y="3132097"/>
            <a:ext cx="1119593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エ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6229474" y="3132097"/>
            <a:ext cx="1108304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オ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435101" y="3747131"/>
            <a:ext cx="3476394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カ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2881781" y="4367241"/>
            <a:ext cx="2853751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キ</a:t>
            </a:r>
          </a:p>
        </p:txBody>
      </p:sp>
    </p:spTree>
    <p:extLst>
      <p:ext uri="{BB962C8B-B14F-4D97-AF65-F5344CB8AC3E}">
        <p14:creationId xmlns:p14="http://schemas.microsoft.com/office/powerpoint/2010/main" val="327691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451554" y="1786115"/>
            <a:ext cx="1113084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情報社会を支える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情報技術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の役割や影響を理解させるとともに，情報と情報技術を問題の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発見と解決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に効果的に活用するための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科学的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な考え方を習得させ，情報社会の発展に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主体的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に寄与する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能力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と</a:t>
            </a:r>
            <a:r>
              <a:rPr lang="ja-JP" altLang="en-US" sz="4000" u="sng" dirty="0">
                <a:solidFill>
                  <a:srgbClr val="FF0000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態度</a:t>
            </a:r>
            <a:r>
              <a:rPr lang="ja-JP" altLang="en-US" sz="4000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を育てる。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情報の科学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179711" y="1921328"/>
            <a:ext cx="2031999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ア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7879718" y="2529850"/>
            <a:ext cx="2376000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イ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5119802" y="3135022"/>
            <a:ext cx="1539562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ウ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3944202" y="3750821"/>
            <a:ext cx="1524001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エ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7729291" y="3762110"/>
            <a:ext cx="1006705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オ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9083958" y="3753145"/>
            <a:ext cx="1017993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カ</a:t>
            </a:r>
          </a:p>
        </p:txBody>
      </p:sp>
    </p:spTree>
    <p:extLst>
      <p:ext uri="{BB962C8B-B14F-4D97-AF65-F5344CB8AC3E}">
        <p14:creationId xmlns:p14="http://schemas.microsoft.com/office/powerpoint/2010/main" val="406975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  <p:bldP spid="10" grpId="0" animBg="1"/>
      <p:bldP spid="11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239349" y="355847"/>
            <a:ext cx="11617291" cy="1054395"/>
          </a:xfrm>
        </p:spPr>
        <p:txBody>
          <a:bodyPr/>
          <a:lstStyle/>
          <a:p>
            <a:r>
              <a:rPr lang="ja-JP" altLang="en-US" dirty="0"/>
              <a:t>教員採用試験について</a:t>
            </a:r>
            <a:endParaRPr kumimoji="1" lang="ja-JP" altLang="en-US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C82F155-5BE8-465F-87AE-899BBB6CA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719071"/>
            <a:ext cx="11210524" cy="4407408"/>
          </a:xfrm>
        </p:spPr>
        <p:txBody>
          <a:bodyPr/>
          <a:lstStyle/>
          <a:p>
            <a:r>
              <a:rPr lang="ja-JP" altLang="en-US" sz="2800" dirty="0"/>
              <a:t>内容</a:t>
            </a:r>
            <a:endParaRPr lang="en-US" altLang="ja-JP" sz="2800" dirty="0"/>
          </a:p>
          <a:p>
            <a:pPr lvl="1"/>
            <a:r>
              <a:rPr lang="ja-JP" altLang="en-US" sz="2800" dirty="0"/>
              <a:t>情報基礎知識問題</a:t>
            </a:r>
            <a:endParaRPr lang="en-US" altLang="ja-JP" sz="2800" dirty="0"/>
          </a:p>
          <a:p>
            <a:pPr lvl="1"/>
            <a:r>
              <a:rPr lang="ja-JP" altLang="en-US" sz="2800" dirty="0"/>
              <a:t>データベース</a:t>
            </a:r>
            <a:endParaRPr lang="en-US" altLang="ja-JP" sz="2800" dirty="0"/>
          </a:p>
          <a:p>
            <a:pPr lvl="1"/>
            <a:r>
              <a:rPr lang="ja-JP" altLang="en-US" sz="2800" dirty="0"/>
              <a:t>ネットワーク</a:t>
            </a:r>
            <a:endParaRPr lang="en-US" altLang="ja-JP" sz="2800" dirty="0"/>
          </a:p>
          <a:p>
            <a:pPr lvl="1"/>
            <a:r>
              <a:rPr lang="ja-JP" altLang="en-US" sz="2800" dirty="0"/>
              <a:t>アルゴリズム</a:t>
            </a:r>
            <a:endParaRPr lang="en-US" altLang="ja-JP" sz="2800" dirty="0"/>
          </a:p>
          <a:p>
            <a:r>
              <a:rPr lang="ja-JP" altLang="en-US" sz="2800" dirty="0"/>
              <a:t>形式</a:t>
            </a:r>
            <a:endParaRPr lang="en-US" altLang="ja-JP" sz="2800" dirty="0"/>
          </a:p>
          <a:p>
            <a:pPr lvl="1"/>
            <a:r>
              <a:rPr lang="ja-JP" altLang="en-US" sz="2800" dirty="0"/>
              <a:t>マークシート</a:t>
            </a:r>
            <a:endParaRPr lang="en-US" altLang="ja-JP" sz="2800" dirty="0"/>
          </a:p>
          <a:p>
            <a:pPr lvl="1"/>
            <a:r>
              <a:rPr lang="ja-JP" altLang="en-US" sz="2800" dirty="0"/>
              <a:t>記述</a:t>
            </a:r>
            <a:endParaRPr lang="en-US" altLang="ja-JP" sz="2800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graphicFrame>
        <p:nvGraphicFramePr>
          <p:cNvPr id="5" name="オブジェクト 4">
            <a:extLst>
              <a:ext uri="{FF2B5EF4-FFF2-40B4-BE49-F238E27FC236}">
                <a16:creationId xmlns:a16="http://schemas.microsoft.com/office/drawing/2014/main" id="{5DEC2AA9-8E6D-4FB2-8E7F-F2D6391B6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7160061"/>
              </p:ext>
            </p:extLst>
          </p:nvPr>
        </p:nvGraphicFramePr>
        <p:xfrm>
          <a:off x="8764078" y="1881630"/>
          <a:ext cx="2111885" cy="973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パッケージャー シェル オブジェクト" showAsIcon="1" r:id="rId3" imgW="1116720" imgH="514800" progId="Package">
                  <p:embed/>
                </p:oleObj>
              </mc:Choice>
              <mc:Fallback>
                <p:oleObj name="パッケージャー シェル オブジェクト" showAsIcon="1" r:id="rId3" imgW="1116720" imgH="514800" progId="Package">
                  <p:embed/>
                  <p:pic>
                    <p:nvPicPr>
                      <p:cNvPr id="5" name="オブジェクト 4">
                        <a:extLst>
                          <a:ext uri="{FF2B5EF4-FFF2-40B4-BE49-F238E27FC236}">
                            <a16:creationId xmlns:a16="http://schemas.microsoft.com/office/drawing/2014/main" id="{3869DEAE-CA84-4016-96C1-5323571F2F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64078" y="1881630"/>
                        <a:ext cx="2111885" cy="9733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019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グリッド">
  <a:themeElements>
    <a:clrScheme name="ユーザー定義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800080"/>
      </a:folHlink>
    </a:clrScheme>
    <a:fontScheme name="グリッド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グリッド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7087C0F-7449-45C4-B248-63D02665BF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0</TotalTime>
  <Words>581</Words>
  <Application>Microsoft Office PowerPoint</Application>
  <PresentationFormat>ワイド画面</PresentationFormat>
  <Paragraphs>186</Paragraphs>
  <Slides>11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AR P丸ゴシック体M</vt:lpstr>
      <vt:lpstr>HGP教科書体</vt:lpstr>
      <vt:lpstr>ＭＳ ゴシック</vt:lpstr>
      <vt:lpstr>Arial</vt:lpstr>
      <vt:lpstr>Franklin Gothic Medium</vt:lpstr>
      <vt:lpstr>Wingdings</vt:lpstr>
      <vt:lpstr>Wingdings 2</vt:lpstr>
      <vt:lpstr>1_グリッド</vt:lpstr>
      <vt:lpstr>パッケージ</vt:lpstr>
      <vt:lpstr>教職実践演習</vt:lpstr>
      <vt:lpstr>シラバス</vt:lpstr>
      <vt:lpstr>「情報関係基礎」より基数変換</vt:lpstr>
      <vt:lpstr>課題採点シート</vt:lpstr>
      <vt:lpstr>「情報関係基礎」エクセルの問題</vt:lpstr>
      <vt:lpstr>共通教科情報</vt:lpstr>
      <vt:lpstr>社会と情報</vt:lpstr>
      <vt:lpstr>情報の科学</vt:lpstr>
      <vt:lpstr>教員採用試験について</vt:lpstr>
      <vt:lpstr>「情報」の教員になるために</vt:lpstr>
      <vt:lpstr>第15回課題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2013-03-25T05:13:30Z</dcterms:created>
  <dcterms:modified xsi:type="dcterms:W3CDTF">2020-01-27T02:13:31Z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